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00" r:id="rId3"/>
    <p:sldId id="308" r:id="rId4"/>
    <p:sldId id="302" r:id="rId5"/>
    <p:sldId id="303" r:id="rId6"/>
    <p:sldId id="304"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52"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9" autoAdjust="0"/>
    <p:restoredTop sz="74014" autoAdjust="0"/>
  </p:normalViewPr>
  <p:slideViewPr>
    <p:cSldViewPr snapToGrid="0" showGuides="1">
      <p:cViewPr varScale="1">
        <p:scale>
          <a:sx n="93" d="100"/>
          <a:sy n="93" d="100"/>
        </p:scale>
        <p:origin x="1744" y="200"/>
      </p:cViewPr>
      <p:guideLst>
        <p:guide orient="horz" pos="1797"/>
        <p:guide pos="2952"/>
        <p:guide pos="4752"/>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3c7e0d1efc185e8b87f734c46fc70c9">
            <a:pPr rtl="0"/>
            <a:r>
              <a:rPr b="0" dirty="0" i="0" kern="1200" lang="en-US" strike="noStrike" sz="1400" u="none">
                <a:solidFill>
                  <a:schemeClr val="tx1"/>
                </a:solidFill>
                <a:effectLst/>
                <a:latin charset="0" panose="020F0502020204030203" pitchFamily="34" typeface="Lato"/>
                <a:ea typeface="+mn-ea"/>
                <a:cs typeface="+mn-cs"/>
              </a:rPr>
              <a:t>Dans cette vidéo, nous allons vous montrer comment créer des ensembles de données dans DHIS2.</a:t>
            </a:r>
            <a:endParaRPr b="0" dirty="0" lang="en-US">
              <a:effectLst/>
            </a:endParaRPr>
          </a:p>
          <a:p txid="7be41f9abf396bad87f768fa20ccea28">
            <a:pPr rtl="0"/>
            <a:br>
              <a:rPr b="0" dirty="0" lang="en-US">
                <a:effectLst/>
              </a:rPr>
            </a:br>
            <a:r>
              <a:rPr b="0" dirty="0" i="0" kern="1200" lang="en-US" strike="noStrike" sz="1400" u="none">
                <a:solidFill>
                  <a:schemeClr val="tx1"/>
                </a:solidFill>
                <a:effectLst/>
                <a:latin charset="0" panose="020F0502020204030203" pitchFamily="34" typeface="Lato"/>
                <a:ea typeface="+mn-ea"/>
                <a:cs typeface="+mn-cs"/>
              </a:rPr>
              <a:t>Nous allons créer l'ensemble de données RMNCAH en utilisant les métadonnées que nous avons déjà configurées précédemment dans ce cours.</a:t>
            </a:r>
            <a:endParaRPr b="0" dirty="0" lang="en-US">
              <a:effectLst/>
            </a:endParaRPr>
          </a:p>
          <a:p>
            <a:br>
              <a:rPr dirty="0" lang="en-US"/>
            </a:br>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3c7e0d1efc185e8b87f734c46fc70c9">
            <a:pPr rtl="0"/>
            <a:r>
              <a:rPr b="0" dirty="0" lang="en-US">
                <a:effectLst/>
              </a:rPr>
              <a:t>Dans cette vidéo, nous allons vous montrer comment créer des ensembles de données dans DHIS2.</a:t>
            </a:r>
            <a:br>
              <a:rPr b="0" dirty="0" lang="en-US">
                <a:effectLst/>
              </a:rPr>
            </a:br>
            <a:br>
              <a:rPr dirty="0" lang="en-US"/>
            </a:br>
            <a:endParaRPr dirty="0" lang="en-NO"/>
          </a:p>
        </p:txBody>
      </p:sp>
    </p:spTree>
    <p:extLst>
      <p:ext uri="{BB962C8B-B14F-4D97-AF65-F5344CB8AC3E}">
        <p14:creationId xmlns:p14="http://schemas.microsoft.com/office/powerpoint/2010/main" val="140444819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7e59430a85a0ab668d5f4f377967c7a">
            <a:r>
              <a:rPr dirty="0" lang="en-US"/>
              <a:t>Nous allons créer l'ensemble de données RMNCAH en utilisant les métadonnées que nous avons déjà configurées au début de ce cours.</a:t>
            </a:r>
            <a:br>
              <a:rPr dirty="0" lang="en-US"/>
            </a:br>
            <a:br>
              <a:rPr dirty="0" lang="en-US"/>
            </a:br>
            <a:endParaRPr dirty="0" lang="en-NO"/>
          </a:p>
        </p:txBody>
      </p:sp>
    </p:spTree>
    <p:extLst>
      <p:ext uri="{BB962C8B-B14F-4D97-AF65-F5344CB8AC3E}">
        <p14:creationId xmlns:p14="http://schemas.microsoft.com/office/powerpoint/2010/main" val="177935720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46011f04e5e0f3a1ec1bae4fef281bd">
            <a:r>
              <a:rPr dirty="0" lang="en-US"/>
              <a:t>La première étape consiste à créer un ensemble de données par défaut, dans lequel nous pouvons configurer les informations de base sur l'ensemble de données, en saisissant son nom, en sélectionnant la période de collecte, en ajoutant les éléments de données associés à l'ensemble de données et en l'associant aux unités d'organisation pour lesquelles les données seront saisies.</a:t>
            </a:r>
          </a:p>
          <a:p>
            <a:endParaRPr dirty="0" lang="en-US"/>
          </a:p>
          <a:p txid="c4a86e4a92e6f12ea527d9ec84cc0604">
            <a:r>
              <a:rPr dirty="0" lang="en-US"/>
              <a:t>La deuxième étape consiste à créer les sections. Pour chaque section que nous créons, nous devons définir un titre de section et assigner les éléments de données à la section dans l'ordre dans lequel nous voulons qu'ils apparaissent dans le formulaire de saisie des données. Voyons alors comment cela fonctionne dans DHIS2.</a:t>
            </a:r>
            <a:br>
              <a:rPr dirty="0" lang="en-US"/>
            </a:br>
            <a:endParaRPr dirty="0" lang="en-NO"/>
          </a:p>
        </p:txBody>
      </p:sp>
    </p:spTree>
    <p:extLst>
      <p:ext uri="{BB962C8B-B14F-4D97-AF65-F5344CB8AC3E}">
        <p14:creationId xmlns:p14="http://schemas.microsoft.com/office/powerpoint/2010/main" val="35082931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645c975c5efaab5d9a66483884da3d">
            <a:r>
              <a:rPr dirty="0" lang="en-US"/>
              <a:t>Pour créer un nouvel ensemble de données, ouvrez l'application Maintenance. Ensuite, sélectionnez l'onglet Ensemble de données et choisissez Ensemble de données dans le menu de gauche. La page de maintenance des ensembles de données s'ouvre et affiche la liste des éléments de données créés dans le système. Les ensembles de données que vous voyez ici dépendent de votre accès au système.</a:t>
            </a:r>
          </a:p>
          <a:p>
            <a:endParaRPr dirty="0" lang="en-US"/>
          </a:p>
          <a:p txid="a9d9908a3300b13ceb1912bdbacf0969">
            <a:r>
              <a:rPr dirty="0" lang="en-US"/>
              <a:t>Étant donné qu'il s'agit d'une nouvelle base de données, aucun ensemble de données ne s'affiche. Cliquez sur l'icône + pour commencer à créer le nouvel ensemble de données. Commencez par indiquer le nom.</a:t>
            </a:r>
          </a:p>
          <a:p>
            <a:endParaRPr dirty="0" lang="en-US"/>
          </a:p>
          <a:p txid="df0c5a3f2afa8cc764f5c6ee41844060">
            <a:r>
              <a:rPr dirty="0" lang="en-US"/>
              <a:t>Dans cet exemple, nous utiliserons RMNCAH. Le prochain champ obligatoire est le type de période. Le type de période définit la fréquence à laquelle ces données sont collectées et saisies dans DHIS2. Dans notre cas, nous sélectionnerons le type de période "mensuel".</a:t>
            </a:r>
          </a:p>
          <a:p>
            <a:endParaRPr dirty="0" lang="en-US"/>
          </a:p>
          <a:p txid="fd0f83e32245ea3461b19c29b3f4295f">
            <a:r>
              <a:rPr dirty="0" lang="en-US"/>
              <a:t>Vous allez remarquer que le champ situé au-dessus du type de période correspond au nombre de jours après la période à prendre en compte pour la soumission dans les délais. La valeur par défaut de ce champ est 15. Cela signifie que l'ensemble des données doit être soumis dans les 15 jours suivant la fin de la période de saisie pour être considéré comme soumis dans les délais.</a:t>
            </a:r>
          </a:p>
          <a:p>
            <a:endParaRPr dirty="0" lang="en-US"/>
          </a:p>
          <a:p txid="406a49a9ad4b0a1ad825cf243d55f562">
            <a:r>
              <a:rPr dirty="0" lang="en-US"/>
              <a:t>Dans cet exemple utilisant des périodes mensuelles, cela signifie que nous devons terminer la saisie de l'ensemble de données avant le 15 du mois suivant pour qu'elle soit considérée comme une soumission dans les délais. Ce nombre de jours peut être modifié en fonction des spécificités de votre programme. Le prochain champ obligatoire est la combinaison de catégories. Dans notre exemple, nous n'allons pas le renseigner.</a:t>
            </a:r>
          </a:p>
          <a:p>
            <a:endParaRPr dirty="0" lang="en-US"/>
          </a:p>
          <a:p txid="a5dbf4bbdf241cb506cec09490679beb">
            <a:r>
              <a:rPr dirty="0" lang="en-US"/>
              <a:t>Pour en savoir plus sur les combinaisons de catégories en rapport avec les ensembles de données, consultez la documentation DHIS2. Faites maintenant défiler la page jusqu'à la section des éléments de données pour ajouter les éléments de données à l'ensemble de données. Tous les éléments de données de la liste disponible sont ceux que nous voulons affecter à l'ensemble de données.</a:t>
            </a:r>
          </a:p>
          <a:p>
            <a:endParaRPr dirty="0" lang="en-US"/>
          </a:p>
          <a:p txid="fb89630c3c77193ae27b9a06c92b4068">
            <a:r>
              <a:rPr dirty="0" lang="en-US"/>
              <a:t>Cliquez sur "Assigner tout" pour les déplacer tous dans la boîte sélectionnée. La dernière étape consiste à affecter l'ensemble de données aux unités d'organisation. Cela permet de déterminer où les données seront capturées. Dans notre exemple, nous devons sélectionner toutes les uunités d'organisation du niveau établissement.</a:t>
            </a:r>
          </a:p>
          <a:p>
            <a:endParaRPr dirty="0" lang="en-US"/>
          </a:p>
          <a:p txid="a198ff3de4cd54ce33967a481d40c252">
            <a:r>
              <a:rPr dirty="0" lang="en-US"/>
              <a:t>Les unités d'organisation peuvent être sélectionnées de plusieurs manières. On peut ouvrir la hiérarchie et sélectionner des unités particulières, utiliser le champ du niveau des unités d'organisation et sélectionner toutes les unités d'organisation à un niveau particulier, ou utiliser le champ du groupe d'unités d'organisation pour sélectionner toutes les unités d'organisation au sein des groupes sélectionnés.</a:t>
            </a:r>
          </a:p>
          <a:p>
            <a:endParaRPr dirty="0" lang="en-US"/>
          </a:p>
          <a:p txid="b76206bcc7cac3673673771e803fdb81">
            <a:r>
              <a:rPr dirty="0" lang="en-US"/>
              <a:t>Pour notre exemple, utilisez l'option Niveaux et sélectionnez les unités d'organisation de niveau établissement, puis cliquez sur Sélectionner pour les sélectionner dans la hiérarchie. Vous remarquerez que les unités d'organisation de niveau établissement sont désormais répertoriées en orange, car elles sont sélectionnées pour l'ensemble de données. Pour enregistrer l'ensemble de données en tant que formulaire par défaut, cliquez sur Enregistrer.</a:t>
            </a:r>
          </a:p>
        </p:txBody>
      </p:sp>
    </p:spTree>
    <p:extLst>
      <p:ext uri="{BB962C8B-B14F-4D97-AF65-F5344CB8AC3E}">
        <p14:creationId xmlns:p14="http://schemas.microsoft.com/office/powerpoint/2010/main" val="18261864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rtl="0"/>
            <a:endParaRPr dirty="0" lang="en-US">
              <a:solidFill>
                <a:srgbClr val="000000"/>
              </a:solidFill>
              <a:effectLst/>
              <a:sym typeface=""/>
            </a:endParaRPr>
          </a:p>
          <a:p txid="aa2be1d01385a971599efb99a255f110">
            <a:r>
              <a:rPr dirty="0" lang="en-US">
                <a:solidFill>
                  <a:srgbClr val="000000"/>
                </a:solidFill>
                <a:sym typeface=""/>
              </a:rPr>
              <a:t>Pour conclure, voici les étapes à suivre pour créer un ensemble de données en tant que formulaire par défaut dans DHIS2 : ouvrez l'application Maintenance, sélectionnez l'onglet Ensemble de données et choisissez Ensemble de données dans le menu de gauche. Cliquez ensuite sur le signe + pour créer un ensemble de données. Une fois ouvert, définissez les champs clés, le nom et le type de période. Ajoutez les éléments de données à l'ensemble de données et affectez l'ensemble de données aux unités d'organisation. Dans la prochaine vidéo, nous verrons comment modifier le type de formulaire pour passer d'un formulaire par défaut à un formulaire à sections.</a:t>
            </a:r>
            <a:endParaRPr dirty="0" lang="en-NO">
              <a:solidFill>
                <a:srgbClr val="000000"/>
              </a:solidFill>
              <a:sym typeface=""/>
            </a:endParaRPr>
          </a:p>
        </p:txBody>
      </p:sp>
    </p:spTree>
    <p:extLst>
      <p:ext uri="{BB962C8B-B14F-4D97-AF65-F5344CB8AC3E}">
        <p14:creationId xmlns:p14="http://schemas.microsoft.com/office/powerpoint/2010/main" val="72727894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4" Target="../media/image24.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04706846f3b035265be541eb9b23106">
            <a:r>
              <a:rPr dirty="0" lang="en-US"/>
              <a:t>La création d'un ensemble de données : La configuration des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allez voir…</a:t>
            </a:r>
          </a:p>
        </p:txBody>
      </p:sp>
      <p:grpSp>
        <p:nvGrpSpPr>
          <p:cNvPr id="44" name="Group 43">
            <a:extLst>
              <a:ext uri="{FF2B5EF4-FFF2-40B4-BE49-F238E27FC236}">
                <a16:creationId xmlns:a16="http://schemas.microsoft.com/office/drawing/2014/main" id="{F841ADF1-BECD-9518-CE73-52A3E9FE5399}"/>
              </a:ext>
            </a:extLst>
          </p:cNvPr>
          <p:cNvGrpSpPr/>
          <p:nvPr/>
        </p:nvGrpSpPr>
        <p:grpSpPr>
          <a:xfrm>
            <a:off x="2090673" y="2517458"/>
            <a:ext cx="3544454" cy="3096189"/>
            <a:chOff x="3019425" y="1465898"/>
            <a:chExt cx="5727617" cy="5003249"/>
          </a:xfrm>
        </p:grpSpPr>
        <p:sp>
          <p:nvSpPr>
            <p:cNvPr id="45" name="Freeform: Shape 44">
              <a:extLst>
                <a:ext uri="{FF2B5EF4-FFF2-40B4-BE49-F238E27FC236}">
                  <a16:creationId xmlns:a16="http://schemas.microsoft.com/office/drawing/2014/main" id="{1EBB5928-5395-EF18-6FDF-D4014A6C46DE}"/>
                </a:ext>
              </a:extLst>
            </p:cNvPr>
            <p:cNvSpPr/>
            <p:nvPr/>
          </p:nvSpPr>
          <p:spPr>
            <a:xfrm>
              <a:off x="3019425" y="1465898"/>
              <a:ext cx="5727617" cy="500324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grpSp>
          <p:nvGrpSpPr>
            <p:cNvPr id="46" name="Group 45">
              <a:extLst>
                <a:ext uri="{FF2B5EF4-FFF2-40B4-BE49-F238E27FC236}">
                  <a16:creationId xmlns:a16="http://schemas.microsoft.com/office/drawing/2014/main" id="{F887EBC6-EEA3-14BE-2C80-F47FB0E44D52}"/>
                </a:ext>
              </a:extLst>
            </p:cNvPr>
            <p:cNvGrpSpPr/>
            <p:nvPr/>
          </p:nvGrpSpPr>
          <p:grpSpPr>
            <a:xfrm>
              <a:off x="3590888" y="1824062"/>
              <a:ext cx="4584690" cy="4286920"/>
              <a:chOff x="3660150" y="1836090"/>
              <a:chExt cx="4584690" cy="4286920"/>
            </a:xfrm>
          </p:grpSpPr>
          <p:grpSp>
            <p:nvGrpSpPr>
              <p:cNvPr id="47" name="Group 46">
                <a:extLst>
                  <a:ext uri="{FF2B5EF4-FFF2-40B4-BE49-F238E27FC236}">
                    <a16:creationId xmlns:a16="http://schemas.microsoft.com/office/drawing/2014/main" id="{FF108511-FED4-2799-50C6-DAEB6CF9F1E6}"/>
                  </a:ext>
                </a:extLst>
              </p:cNvPr>
              <p:cNvGrpSpPr/>
              <p:nvPr/>
            </p:nvGrpSpPr>
            <p:grpSpPr>
              <a:xfrm>
                <a:off x="3660150" y="1836090"/>
                <a:ext cx="2031990" cy="4286920"/>
                <a:chOff x="3660150" y="1830558"/>
                <a:chExt cx="2031990" cy="4286920"/>
              </a:xfrm>
            </p:grpSpPr>
            <p:sp>
              <p:nvSpPr>
                <p:cNvPr id="71" name="Freeform: Shape 70">
                  <a:extLst>
                    <a:ext uri="{FF2B5EF4-FFF2-40B4-BE49-F238E27FC236}">
                      <a16:creationId xmlns:a16="http://schemas.microsoft.com/office/drawing/2014/main" id="{980BCCAE-D7DD-D3A3-CDE7-F4F7953567A2}"/>
                    </a:ext>
                  </a:extLst>
                </p:cNvPr>
                <p:cNvSpPr/>
                <p:nvPr/>
              </p:nvSpPr>
              <p:spPr>
                <a:xfrm>
                  <a:off x="3660150" y="1830558"/>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72" name="!!org1">
                  <a:extLst>
                    <a:ext uri="{FF2B5EF4-FFF2-40B4-BE49-F238E27FC236}">
                      <a16:creationId xmlns:a16="http://schemas.microsoft.com/office/drawing/2014/main" id="{3B4B20AF-959C-0650-9F57-123E8EA729F5}"/>
                    </a:ext>
                  </a:extLst>
                </p:cNvPr>
                <p:cNvGrpSpPr/>
                <p:nvPr/>
              </p:nvGrpSpPr>
              <p:grpSpPr>
                <a:xfrm>
                  <a:off x="3882081" y="2386247"/>
                  <a:ext cx="1518606" cy="809573"/>
                  <a:chOff x="7485269" y="3333178"/>
                  <a:chExt cx="1034675" cy="551588"/>
                </a:xfrm>
              </p:grpSpPr>
              <p:grpSp>
                <p:nvGrpSpPr>
                  <p:cNvPr id="84" name="Graphic 9">
                    <a:extLst>
                      <a:ext uri="{FF2B5EF4-FFF2-40B4-BE49-F238E27FC236}">
                        <a16:creationId xmlns:a16="http://schemas.microsoft.com/office/drawing/2014/main" id="{094B51D2-812C-6990-A508-F76B084EA271}"/>
                      </a:ext>
                    </a:extLst>
                  </p:cNvPr>
                  <p:cNvGrpSpPr/>
                  <p:nvPr/>
                </p:nvGrpSpPr>
                <p:grpSpPr>
                  <a:xfrm>
                    <a:off x="7485269" y="3333178"/>
                    <a:ext cx="1034675" cy="551588"/>
                    <a:chOff x="7485269" y="3333178"/>
                    <a:chExt cx="1034675" cy="551588"/>
                  </a:xfrm>
                </p:grpSpPr>
                <p:sp>
                  <p:nvSpPr>
                    <p:cNvPr id="90" name="Freeform: Shape 89">
                      <a:extLst>
                        <a:ext uri="{FF2B5EF4-FFF2-40B4-BE49-F238E27FC236}">
                          <a16:creationId xmlns:a16="http://schemas.microsoft.com/office/drawing/2014/main" id="{9CD8BA70-5CBF-038D-1F43-3403707B2593}"/>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AEE7242A-7343-171F-7105-8E3BBC31F53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01B1F4A0-8508-B473-0D7D-36B5C1388925}"/>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85" name="Graphic 9">
                    <a:extLst>
                      <a:ext uri="{FF2B5EF4-FFF2-40B4-BE49-F238E27FC236}">
                        <a16:creationId xmlns:a16="http://schemas.microsoft.com/office/drawing/2014/main" id="{EB7A63CB-0715-7071-5237-35B3794C3A3A}"/>
                      </a:ext>
                    </a:extLst>
                  </p:cNvPr>
                  <p:cNvGrpSpPr/>
                  <p:nvPr/>
                </p:nvGrpSpPr>
                <p:grpSpPr>
                  <a:xfrm>
                    <a:off x="7691729" y="3447623"/>
                    <a:ext cx="322697" cy="322697"/>
                    <a:chOff x="7691729" y="3447623"/>
                    <a:chExt cx="322697" cy="322697"/>
                  </a:xfrm>
                </p:grpSpPr>
                <p:sp>
                  <p:nvSpPr>
                    <p:cNvPr id="86" name="Freeform: Shape 85">
                      <a:extLst>
                        <a:ext uri="{FF2B5EF4-FFF2-40B4-BE49-F238E27FC236}">
                          <a16:creationId xmlns:a16="http://schemas.microsoft.com/office/drawing/2014/main" id="{862C05C4-15C5-D023-91BE-C576B933AA7E}"/>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0C094EEA-97A1-E334-74A3-75634D46B5DA}"/>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CD5FDFA3-655A-1C76-5E8E-7BB8D9BBB4B7}"/>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EEBFBE26-94BB-BFC3-9329-B8133F4B5F6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73" name="!!cel2">
                  <a:extLst>
                    <a:ext uri="{FF2B5EF4-FFF2-40B4-BE49-F238E27FC236}">
                      <a16:creationId xmlns:a16="http://schemas.microsoft.com/office/drawing/2014/main" id="{D011B550-3584-63CD-216E-B947417ADCDD}"/>
                    </a:ext>
                  </a:extLst>
                </p:cNvPr>
                <p:cNvGrpSpPr/>
                <p:nvPr/>
              </p:nvGrpSpPr>
              <p:grpSpPr>
                <a:xfrm>
                  <a:off x="3882081" y="3599261"/>
                  <a:ext cx="1518608" cy="809574"/>
                  <a:chOff x="7485269" y="3980878"/>
                  <a:chExt cx="1034675" cy="551588"/>
                </a:xfrm>
              </p:grpSpPr>
              <p:grpSp>
                <p:nvGrpSpPr>
                  <p:cNvPr id="75" name="Graphic 10">
                    <a:extLst>
                      <a:ext uri="{FF2B5EF4-FFF2-40B4-BE49-F238E27FC236}">
                        <a16:creationId xmlns:a16="http://schemas.microsoft.com/office/drawing/2014/main" id="{95615A26-51B7-77FA-75BB-3F5FCAAE903F}"/>
                      </a:ext>
                    </a:extLst>
                  </p:cNvPr>
                  <p:cNvGrpSpPr/>
                  <p:nvPr/>
                </p:nvGrpSpPr>
                <p:grpSpPr>
                  <a:xfrm>
                    <a:off x="7485269" y="3980878"/>
                    <a:ext cx="1034675" cy="551588"/>
                    <a:chOff x="7485269" y="3980878"/>
                    <a:chExt cx="1034675" cy="551588"/>
                  </a:xfrm>
                </p:grpSpPr>
                <p:sp>
                  <p:nvSpPr>
                    <p:cNvPr id="81" name="Freeform: Shape 80">
                      <a:extLst>
                        <a:ext uri="{FF2B5EF4-FFF2-40B4-BE49-F238E27FC236}">
                          <a16:creationId xmlns:a16="http://schemas.microsoft.com/office/drawing/2014/main" id="{0655C120-3A9B-D973-1448-1F3DC1612A16}"/>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ECBD3A27-EAEE-6941-D265-CB70865D434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8DB87D64-4A26-6FE6-929E-D3934B4D3FC7}"/>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76" name="Graphic 10">
                    <a:extLst>
                      <a:ext uri="{FF2B5EF4-FFF2-40B4-BE49-F238E27FC236}">
                        <a16:creationId xmlns:a16="http://schemas.microsoft.com/office/drawing/2014/main" id="{53648065-A389-BD7C-CAB2-9D0D3556E4B0}"/>
                      </a:ext>
                    </a:extLst>
                  </p:cNvPr>
                  <p:cNvGrpSpPr/>
                  <p:nvPr/>
                </p:nvGrpSpPr>
                <p:grpSpPr>
                  <a:xfrm>
                    <a:off x="7691729" y="4095323"/>
                    <a:ext cx="322697" cy="322697"/>
                    <a:chOff x="7691729" y="4095323"/>
                    <a:chExt cx="322697" cy="322697"/>
                  </a:xfrm>
                </p:grpSpPr>
                <p:sp>
                  <p:nvSpPr>
                    <p:cNvPr id="77" name="Freeform: Shape 76">
                      <a:extLst>
                        <a:ext uri="{FF2B5EF4-FFF2-40B4-BE49-F238E27FC236}">
                          <a16:creationId xmlns:a16="http://schemas.microsoft.com/office/drawing/2014/main" id="{D62A7D10-7E3F-F2E4-C8F2-22352EC249FC}"/>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F72F4157-8668-60A8-EF87-5B5F1BCF445C}"/>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79" name="Freeform: Shape 78">
                      <a:extLst>
                        <a:ext uri="{FF2B5EF4-FFF2-40B4-BE49-F238E27FC236}">
                          <a16:creationId xmlns:a16="http://schemas.microsoft.com/office/drawing/2014/main" id="{D7822B43-EAA5-2119-458E-FAFDC2117694}"/>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0" name="Freeform: Shape 79">
                      <a:extLst>
                        <a:ext uri="{FF2B5EF4-FFF2-40B4-BE49-F238E27FC236}">
                          <a16:creationId xmlns:a16="http://schemas.microsoft.com/office/drawing/2014/main" id="{7A7449E2-A220-7575-10C7-B561173385E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74" name="!!bl1">
                  <a:extLst>
                    <a:ext uri="{FF2B5EF4-FFF2-40B4-BE49-F238E27FC236}">
                      <a16:creationId xmlns:a16="http://schemas.microsoft.com/office/drawing/2014/main" id="{8511ADC2-0035-03E4-6CD0-EC145CB29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2081" y="4812276"/>
                  <a:ext cx="1522180" cy="811442"/>
                </a:xfrm>
                <a:prstGeom prst="rect">
                  <a:avLst/>
                </a:prstGeom>
              </p:spPr>
            </p:pic>
          </p:grpSp>
          <p:grpSp>
            <p:nvGrpSpPr>
              <p:cNvPr id="48" name="Group 47">
                <a:extLst>
                  <a:ext uri="{FF2B5EF4-FFF2-40B4-BE49-F238E27FC236}">
                    <a16:creationId xmlns:a16="http://schemas.microsoft.com/office/drawing/2014/main" id="{BC640B8C-F77F-46A8-01F1-5ABDEE4744DA}"/>
                  </a:ext>
                </a:extLst>
              </p:cNvPr>
              <p:cNvGrpSpPr/>
              <p:nvPr/>
            </p:nvGrpSpPr>
            <p:grpSpPr>
              <a:xfrm>
                <a:off x="6212850" y="1836090"/>
                <a:ext cx="2031990" cy="4286920"/>
                <a:chOff x="6212850" y="1841622"/>
                <a:chExt cx="2031990" cy="4286920"/>
              </a:xfrm>
            </p:grpSpPr>
            <p:sp>
              <p:nvSpPr>
                <p:cNvPr id="49" name="Freeform: Shape 48">
                  <a:extLst>
                    <a:ext uri="{FF2B5EF4-FFF2-40B4-BE49-F238E27FC236}">
                      <a16:creationId xmlns:a16="http://schemas.microsoft.com/office/drawing/2014/main" id="{45566768-C60E-5E12-958D-5EDE972F623F}"/>
                    </a:ext>
                  </a:extLst>
                </p:cNvPr>
                <p:cNvSpPr/>
                <p:nvPr/>
              </p:nvSpPr>
              <p:spPr>
                <a:xfrm>
                  <a:off x="6212850" y="1841622"/>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50" name="!!org1">
                  <a:extLst>
                    <a:ext uri="{FF2B5EF4-FFF2-40B4-BE49-F238E27FC236}">
                      <a16:creationId xmlns:a16="http://schemas.microsoft.com/office/drawing/2014/main" id="{F16E2EAE-9375-FBD4-9A2E-EBE061824AC2}"/>
                    </a:ext>
                  </a:extLst>
                </p:cNvPr>
                <p:cNvGrpSpPr/>
                <p:nvPr/>
              </p:nvGrpSpPr>
              <p:grpSpPr>
                <a:xfrm>
                  <a:off x="6434781" y="2397311"/>
                  <a:ext cx="1518606" cy="809573"/>
                  <a:chOff x="7485269" y="3333178"/>
                  <a:chExt cx="1034675" cy="551588"/>
                </a:xfrm>
              </p:grpSpPr>
              <p:grpSp>
                <p:nvGrpSpPr>
                  <p:cNvPr id="62" name="Graphic 9">
                    <a:extLst>
                      <a:ext uri="{FF2B5EF4-FFF2-40B4-BE49-F238E27FC236}">
                        <a16:creationId xmlns:a16="http://schemas.microsoft.com/office/drawing/2014/main" id="{B214EB7F-E887-E25D-7944-BDF8E98816E9}"/>
                      </a:ext>
                    </a:extLst>
                  </p:cNvPr>
                  <p:cNvGrpSpPr/>
                  <p:nvPr/>
                </p:nvGrpSpPr>
                <p:grpSpPr>
                  <a:xfrm>
                    <a:off x="7485269" y="3333178"/>
                    <a:ext cx="1034675" cy="551588"/>
                    <a:chOff x="7485269" y="3333178"/>
                    <a:chExt cx="1034675" cy="551588"/>
                  </a:xfrm>
                </p:grpSpPr>
                <p:sp>
                  <p:nvSpPr>
                    <p:cNvPr id="68" name="Freeform: Shape 67">
                      <a:extLst>
                        <a:ext uri="{FF2B5EF4-FFF2-40B4-BE49-F238E27FC236}">
                          <a16:creationId xmlns:a16="http://schemas.microsoft.com/office/drawing/2014/main" id="{AFA2E778-BC51-CFC4-A3FC-77430E13A720}"/>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1D017A2-6A9C-3F26-CB59-690BCA5E5856}"/>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449D7051-41E3-9096-C7EC-8562A2423E97}"/>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63" name="Graphic 9">
                    <a:extLst>
                      <a:ext uri="{FF2B5EF4-FFF2-40B4-BE49-F238E27FC236}">
                        <a16:creationId xmlns:a16="http://schemas.microsoft.com/office/drawing/2014/main" id="{53A52790-8A1C-9861-2BDF-1929BEEB3059}"/>
                      </a:ext>
                    </a:extLst>
                  </p:cNvPr>
                  <p:cNvGrpSpPr/>
                  <p:nvPr/>
                </p:nvGrpSpPr>
                <p:grpSpPr>
                  <a:xfrm>
                    <a:off x="7691729" y="3447623"/>
                    <a:ext cx="322697" cy="322697"/>
                    <a:chOff x="7691729" y="3447623"/>
                    <a:chExt cx="322697" cy="322697"/>
                  </a:xfrm>
                </p:grpSpPr>
                <p:sp>
                  <p:nvSpPr>
                    <p:cNvPr id="64" name="Freeform: Shape 63">
                      <a:extLst>
                        <a:ext uri="{FF2B5EF4-FFF2-40B4-BE49-F238E27FC236}">
                          <a16:creationId xmlns:a16="http://schemas.microsoft.com/office/drawing/2014/main" id="{1422F209-64A7-753F-BEE5-C8B6D38DAC1F}"/>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59EDF35B-ECED-6414-AC97-D2C92076A22F}"/>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DB0E6961-81DD-5432-497D-B9B969FA5F6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7B50F50C-CA16-E9D4-3C1C-1C5BB056D14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1" name="!!cel2">
                  <a:extLst>
                    <a:ext uri="{FF2B5EF4-FFF2-40B4-BE49-F238E27FC236}">
                      <a16:creationId xmlns:a16="http://schemas.microsoft.com/office/drawing/2014/main" id="{996133EA-A6A8-69D5-68C6-90CC9F39EAD6}"/>
                    </a:ext>
                  </a:extLst>
                </p:cNvPr>
                <p:cNvGrpSpPr/>
                <p:nvPr/>
              </p:nvGrpSpPr>
              <p:grpSpPr>
                <a:xfrm>
                  <a:off x="6434781" y="3610325"/>
                  <a:ext cx="1518608" cy="809574"/>
                  <a:chOff x="7485269" y="3980878"/>
                  <a:chExt cx="1034675" cy="551588"/>
                </a:xfrm>
              </p:grpSpPr>
              <p:grpSp>
                <p:nvGrpSpPr>
                  <p:cNvPr id="53" name="Graphic 10">
                    <a:extLst>
                      <a:ext uri="{FF2B5EF4-FFF2-40B4-BE49-F238E27FC236}">
                        <a16:creationId xmlns:a16="http://schemas.microsoft.com/office/drawing/2014/main" id="{26CB6A3F-5BF0-B48A-E765-A9C773FA84DE}"/>
                      </a:ext>
                    </a:extLst>
                  </p:cNvPr>
                  <p:cNvGrpSpPr/>
                  <p:nvPr/>
                </p:nvGrpSpPr>
                <p:grpSpPr>
                  <a:xfrm>
                    <a:off x="7485269" y="3980878"/>
                    <a:ext cx="1034675" cy="551588"/>
                    <a:chOff x="7485269" y="3980878"/>
                    <a:chExt cx="1034675" cy="551588"/>
                  </a:xfrm>
                </p:grpSpPr>
                <p:sp>
                  <p:nvSpPr>
                    <p:cNvPr id="59" name="Freeform: Shape 58">
                      <a:extLst>
                        <a:ext uri="{FF2B5EF4-FFF2-40B4-BE49-F238E27FC236}">
                          <a16:creationId xmlns:a16="http://schemas.microsoft.com/office/drawing/2014/main" id="{4807C604-66B6-8426-A584-3391C752EC8A}"/>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3C9D5FF9-BF0A-73E0-909C-E043EA746ED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73073E8F-78D9-A054-9A44-74486471F466}"/>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54" name="Graphic 10">
                    <a:extLst>
                      <a:ext uri="{FF2B5EF4-FFF2-40B4-BE49-F238E27FC236}">
                        <a16:creationId xmlns:a16="http://schemas.microsoft.com/office/drawing/2014/main" id="{9546137C-55A2-0973-1046-CFAD66DFB8C0}"/>
                      </a:ext>
                    </a:extLst>
                  </p:cNvPr>
                  <p:cNvGrpSpPr/>
                  <p:nvPr/>
                </p:nvGrpSpPr>
                <p:grpSpPr>
                  <a:xfrm>
                    <a:off x="7691729" y="4095323"/>
                    <a:ext cx="322697" cy="322697"/>
                    <a:chOff x="7691729" y="4095323"/>
                    <a:chExt cx="322697" cy="322697"/>
                  </a:xfrm>
                </p:grpSpPr>
                <p:sp>
                  <p:nvSpPr>
                    <p:cNvPr id="55" name="Freeform: Shape 54">
                      <a:extLst>
                        <a:ext uri="{FF2B5EF4-FFF2-40B4-BE49-F238E27FC236}">
                          <a16:creationId xmlns:a16="http://schemas.microsoft.com/office/drawing/2014/main" id="{B4ED6DA5-078E-0FBB-1AA1-D3BA4361D906}"/>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B7600500-D41E-8A78-22C1-E7BBC4414435}"/>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8EC462B-CAEE-2702-DBAB-B588EDD66D78}"/>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F841827B-3318-4361-DF5D-9B206E43A60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52" name="!!bl1">
                  <a:extLst>
                    <a:ext uri="{FF2B5EF4-FFF2-40B4-BE49-F238E27FC236}">
                      <a16:creationId xmlns:a16="http://schemas.microsoft.com/office/drawing/2014/main" id="{859119DE-EA9F-DC80-7C77-2484C796D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781" y="4823340"/>
                  <a:ext cx="1522180" cy="811442"/>
                </a:xfrm>
                <a:prstGeom prst="rect">
                  <a:avLst/>
                </a:prstGeom>
              </p:spPr>
            </p:pic>
          </p:grpSp>
        </p:grpSp>
      </p:grpSp>
      <p:sp>
        <p:nvSpPr>
          <p:cNvPr id="93" name="TextBox 92">
            <a:extLst>
              <a:ext uri="{FF2B5EF4-FFF2-40B4-BE49-F238E27FC236}">
                <a16:creationId xmlns:a16="http://schemas.microsoft.com/office/drawing/2014/main" id="{733B8730-FF9F-8465-DDBE-082B987029A7}"/>
              </a:ext>
            </a:extLst>
          </p:cNvPr>
          <p:cNvSpPr txBox="1"/>
          <p:nvPr/>
        </p:nvSpPr>
        <p:spPr>
          <a:xfrm>
            <a:off x="6377940" y="2956097"/>
            <a:ext cx="4183380" cy="461665"/>
          </a:xfrm>
          <a:prstGeom prst="rect">
            <a:avLst/>
          </a:prstGeom>
          <a:noFill/>
        </p:spPr>
        <p:txBody>
          <a:bodyPr rtlCol="0" wrap="square">
            <a:spAutoFit/>
          </a:bodyPr>
          <a:lstStyle/>
          <a:p txid="26e227e73f1248a87e501be107b259b9">
            <a:pPr algn="l" indent="-342900" marL="342900">
              <a:buClr>
                <a:srgbClr val="008CCF"/>
              </a:buClr>
              <a:buFont charset="-79" pitchFamily="2" typeface="Rubik"/>
              <a:buChar char="•"/>
            </a:pPr>
            <a:r>
              <a:rPr lang="es-ES" sz="2400"/>
              <a:t>Comment créer des ensembles de données</a:t>
            </a:r>
          </a:p>
        </p:txBody>
      </p:sp>
      <p:sp>
        <p:nvSpPr>
          <p:cNvPr id="94" name="TextBox 93">
            <a:extLst>
              <a:ext uri="{FF2B5EF4-FFF2-40B4-BE49-F238E27FC236}">
                <a16:creationId xmlns:a16="http://schemas.microsoft.com/office/drawing/2014/main" id="{98E902D3-E75D-F460-DE4F-8BAB8B4004A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Click="0" advTm="5712" p14:dur="2000" spd="slow"/>
    </mc:Choice>
    <mc:Fallback xmlns="">
      <p:transition advClick="0" advTm="57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94"/>
                                        </p:tgtEl>
                                        <p:attrNameLst>
                                          <p:attrName>style.visibility</p:attrName>
                                        </p:attrNameLst>
                                      </p:cBhvr>
                                      <p:to>
                                        <p:strVal val="visible"/>
                                      </p:to>
                                    </p:set>
                                    <p:anim calcmode="lin" valueType="num">
                                      <p:cBhvr additive="base">
                                        <p:cTn dur="500" fill="hold" id="7"/>
                                        <p:tgtEl>
                                          <p:spTgt spid="94"/>
                                        </p:tgtEl>
                                        <p:attrNameLst>
                                          <p:attrName>ppt_x</p:attrName>
                                        </p:attrNameLst>
                                      </p:cBhvr>
                                      <p:tavLst>
                                        <p:tav tm="0">
                                          <p:val>
                                            <p:strVal val="#ppt_x"/>
                                          </p:val>
                                        </p:tav>
                                        <p:tav tm="100000">
                                          <p:val>
                                            <p:strVal val="#ppt_x"/>
                                          </p:val>
                                        </p:tav>
                                      </p:tavLst>
                                    </p:anim>
                                    <p:anim calcmode="lin" valueType="num">
                                      <p:cBhvr additive="base">
                                        <p:cTn dur="500" fill="hold" id="8"/>
                                        <p:tgtEl>
                                          <p:spTgt spid="94"/>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44"/>
                                        </p:tgtEl>
                                        <p:attrNameLst>
                                          <p:attrName>style.visibility</p:attrName>
                                        </p:attrNameLst>
                                      </p:cBhvr>
                                      <p:to>
                                        <p:strVal val="visible"/>
                                      </p:to>
                                    </p:set>
                                    <p:anim calcmode="lin" valueType="num">
                                      <p:cBhvr additive="base">
                                        <p:cTn dur="500" fill="hold" id="11"/>
                                        <p:tgtEl>
                                          <p:spTgt spid="44"/>
                                        </p:tgtEl>
                                        <p:attrNameLst>
                                          <p:attrName>ppt_x</p:attrName>
                                        </p:attrNameLst>
                                      </p:cBhvr>
                                      <p:tavLst>
                                        <p:tav tm="0">
                                          <p:val>
                                            <p:strVal val="#ppt_x"/>
                                          </p:val>
                                        </p:tav>
                                        <p:tav tm="100000">
                                          <p:val>
                                            <p:strVal val="#ppt_x"/>
                                          </p:val>
                                        </p:tav>
                                      </p:tavLst>
                                    </p:anim>
                                    <p:anim calcmode="lin" valueType="num">
                                      <p:cBhvr additive="base">
                                        <p:cTn dur="500" fill="hold" id="12"/>
                                        <p:tgtEl>
                                          <p:spTgt spid="44"/>
                                        </p:tgtEl>
                                        <p:attrNameLst>
                                          <p:attrName>ppt_y</p:attrName>
                                        </p:attrNameLst>
                                      </p:cBhvr>
                                      <p:tavLst>
                                        <p:tav tm="0">
                                          <p:val>
                                            <p:strVal val="1+#ppt_h/2"/>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3"/>
                                        </p:tgtEl>
                                        <p:attrNameLst>
                                          <p:attrName>style.visibility</p:attrName>
                                        </p:attrNameLst>
                                      </p:cBhvr>
                                      <p:to>
                                        <p:strVal val="visible"/>
                                      </p:to>
                                    </p:set>
                                    <p:animEffect filter="fade" transition="in">
                                      <p:cBhvr>
                                        <p:cTn dur="500" id="16"/>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3"/>
      <p:bldP animBg="1" grpId="0" spid="9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9C0C1BF2-D97D-1845-198B-FCD56F29FF32}"/>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572AD3-860A-8960-E937-09BC88622733}"/>
              </a:ext>
            </a:extLst>
          </p:cNvPr>
          <p:cNvSpPr>
            <a:spLocks noGrp="1"/>
          </p:cNvSpPr>
          <p:nvPr>
            <p:ph type="title"/>
          </p:nvPr>
        </p:nvSpPr>
        <p:spPr/>
        <p:txBody>
          <a:bodyPr/>
          <a:lstStyle/>
          <a:p txid="12c9f7937cffcacc34c7f9eb430b6a27">
            <a:r>
              <a:rPr lang="es-ES"/>
              <a:t>Ensemble de données RMNCAH</a:t>
            </a:r>
          </a:p>
        </p:txBody>
      </p:sp>
    </p:spTree>
    <p:custDataLst>
      <p:tags r:id="rId1"/>
    </p:custDataLst>
    <p:extLst>
      <p:ext uri="{BB962C8B-B14F-4D97-AF65-F5344CB8AC3E}">
        <p14:creationId xmlns:p14="http://schemas.microsoft.com/office/powerpoint/2010/main" val="2130756923"/>
      </p:ext>
    </p:extLst>
  </p:cSld>
  <p:clrMapOvr>
    <a:masterClrMapping/>
  </p:clrMapOvr>
  <mc:AlternateContent xmlns:mc="http://schemas.openxmlformats.org/markup-compatibility/2006" xmlns:p14="http://schemas.microsoft.com/office/powerpoint/2010/main">
    <mc:Choice Requires="p14">
      <p:transition advClick="0" advTm="7824" p14:dur="2000" spd="slow"/>
    </mc:Choice>
    <mc:Fallback xmlns="">
      <p:transition advClick="0" advTm="782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p14:bounceEnd="40000" valueType="num">
                                          <p:cBhvr additive="base">
                                            <p:cTn dur="1000" fill="hold" id="7"/>
                                            <p:tgtEl>
                                              <p:spTgt spid="95"/>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valueType="num">
                                          <p:cBhvr additive="base">
                                            <p:cTn dur="1000" fill="hold" id="7"/>
                                            <p:tgtEl>
                                              <p:spTgt spid="95"/>
                                            </p:tgtEl>
                                            <p:attrNameLst>
                                              <p:attrName>ppt_x</p:attrName>
                                            </p:attrNameLst>
                                          </p:cBhvr>
                                          <p:tavLst>
                                            <p:tav tm="0">
                                              <p:val>
                                                <p:strVal val="#ppt_x"/>
                                              </p:val>
                                            </p:tav>
                                            <p:tav tm="100000">
                                              <p:val>
                                                <p:strVal val="#ppt_x"/>
                                              </p:val>
                                            </p:tav>
                                          </p:tavLst>
                                        </p:anim>
                                        <p:anim calcmode="lin"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9cd080259cdc327ee2af8f34b54bc9ce">
            <a:r>
              <a:rPr lang="es-ES"/>
              <a:t>Étapes pour créer un ensemble de données</a:t>
            </a:r>
            <a:endParaRPr dirty="0" lang="en-NO"/>
          </a:p>
        </p:txBody>
      </p:sp>
      <p:sp>
        <p:nvSpPr>
          <p:cNvPr id="6" name="TextBox 5">
            <a:extLst>
              <a:ext uri="{FF2B5EF4-FFF2-40B4-BE49-F238E27FC236}">
                <a16:creationId xmlns:a16="http://schemas.microsoft.com/office/drawing/2014/main" id="{A136D87A-FD70-0E5B-9377-7589C53900D7}"/>
              </a:ext>
            </a:extLst>
          </p:cNvPr>
          <p:cNvSpPr txBox="1"/>
          <p:nvPr/>
        </p:nvSpPr>
        <p:spPr>
          <a:xfrm>
            <a:off x="3102543" y="1333098"/>
            <a:ext cx="5986914" cy="4463722"/>
          </a:xfrm>
          <a:prstGeom prst="rect">
            <a:avLst/>
          </a:prstGeom>
          <a:noFill/>
        </p:spPr>
        <p:txBody>
          <a:bodyPr rtlCol="0" wrap="square">
            <a:spAutoFit/>
          </a:bodyPr>
          <a:lstStyle/>
          <a:p txid="17413b7e2799e4f5efe37f747220f2a3">
            <a:pPr algn="l" indent="-457200" marL="457200">
              <a:lnSpc>
                <a:spcPct val="150000"/>
              </a:lnSpc>
              <a:buClr>
                <a:srgbClr val="008CCF"/>
              </a:buClr>
              <a:buFont typeface="+mj-lt"/>
              <a:buAutoNum type="arabicPeriod"/>
            </a:pPr>
            <a:r>
              <a:rPr lang="es-ES" sz="2400"/>
              <a:t>Créer un ensemble de données par défaut</a:t>
            </a:r>
          </a:p>
          <a:p txid="4e140ba723a03baa6948340bf90e2ef6">
            <a:pPr indent="-457200" lvl="1" marL="914400">
              <a:lnSpc>
                <a:spcPct val="150000"/>
              </a:lnSpc>
              <a:buClr>
                <a:srgbClr val="008CCF"/>
              </a:buClr>
              <a:buFont charset="0" panose="020B0604020202020204" pitchFamily="34" typeface="Arial"/>
              <a:buChar char="•"/>
            </a:pPr>
            <a:r>
              <a:rPr lang="es-ES" sz="2400"/>
              <a:t>Nom</a:t>
            </a:r>
          </a:p>
          <a:p txid="2b74f2472e1e1be6c1bd0082e93a90d4">
            <a:pPr indent="-457200" lvl="1" marL="914400">
              <a:lnSpc>
                <a:spcPct val="150000"/>
              </a:lnSpc>
              <a:buClr>
                <a:srgbClr val="008CCF"/>
              </a:buClr>
              <a:buFont charset="0" panose="020B0604020202020204" pitchFamily="34" typeface="Arial"/>
              <a:buChar char="•"/>
            </a:pPr>
            <a:r>
              <a:rPr lang="es-ES" sz="2400"/>
              <a:t>Période de collecte</a:t>
            </a:r>
          </a:p>
          <a:p txid="a54b6d384f19dc1c487bc8b959be861a">
            <a:pPr indent="-457200" lvl="1" marL="914400">
              <a:lnSpc>
                <a:spcPct val="150000"/>
              </a:lnSpc>
              <a:buClr>
                <a:srgbClr val="008CCF"/>
              </a:buClr>
              <a:buFont charset="0" panose="020B0604020202020204" pitchFamily="34" typeface="Arial"/>
              <a:buChar char="•"/>
            </a:pPr>
            <a:r>
              <a:rPr lang="es-ES" sz="2400"/>
              <a:t>Éléments de données</a:t>
            </a:r>
          </a:p>
          <a:p txid="4d0bf5c18e3aab1dcd988b7fffe721cf">
            <a:pPr indent="-457200" lvl="1" marL="914400">
              <a:lnSpc>
                <a:spcPct val="150000"/>
              </a:lnSpc>
              <a:buClr>
                <a:srgbClr val="008CCF"/>
              </a:buClr>
              <a:buFont charset="0" panose="020B0604020202020204" pitchFamily="34" typeface="Arial"/>
              <a:buChar char="•"/>
            </a:pPr>
            <a:r>
              <a:rPr lang="es-ES" sz="2400"/>
              <a:t>Unités d’organisation</a:t>
            </a:r>
          </a:p>
          <a:p txid="42bbf167bb8a77e37157faed4fd276fb">
            <a:pPr indent="-457200" marL="457200">
              <a:lnSpc>
                <a:spcPct val="150000"/>
              </a:lnSpc>
              <a:buClr>
                <a:srgbClr val="008CCF"/>
              </a:buClr>
              <a:buFont typeface="+mj-lt"/>
              <a:buAutoNum type="arabicPeriod"/>
            </a:pPr>
            <a:r>
              <a:rPr lang="es-ES" sz="2400"/>
              <a:t>Créer les sections :</a:t>
            </a:r>
          </a:p>
          <a:p txid="8dbcf7849ccca3a199043f4bd7161626">
            <a:pPr indent="-457200" lvl="1" marL="914400">
              <a:lnSpc>
                <a:spcPct val="150000"/>
              </a:lnSpc>
              <a:buClr>
                <a:srgbClr val="008CCF"/>
              </a:buClr>
              <a:buFont charset="0" panose="020B0604020202020204" pitchFamily="34" typeface="Arial"/>
              <a:buChar char="•"/>
            </a:pPr>
            <a:r>
              <a:rPr lang="es-ES" sz="2400"/>
              <a:t>Intitulé de la section</a:t>
            </a:r>
          </a:p>
          <a:p txid="0516d649fd2d63a339a3bbdae923478a">
            <a:pPr indent="-457200" lvl="1" marL="914400">
              <a:lnSpc>
                <a:spcPct val="150000"/>
              </a:lnSpc>
              <a:buClr>
                <a:srgbClr val="008CCF"/>
              </a:buClr>
              <a:buFont charset="0" panose="020B0604020202020204" pitchFamily="34" typeface="Arial"/>
              <a:buChar char="•"/>
            </a:pPr>
            <a:r>
              <a:rPr lang="es-ES" sz="2400"/>
              <a:t>Associer des éléments de données</a:t>
            </a:r>
          </a:p>
        </p:txBody>
      </p:sp>
    </p:spTree>
    <p:custDataLst>
      <p:tags r:id="rId1"/>
    </p:custDataLst>
    <p:extLst>
      <p:ext uri="{BB962C8B-B14F-4D97-AF65-F5344CB8AC3E}">
        <p14:creationId xmlns:p14="http://schemas.microsoft.com/office/powerpoint/2010/main" val="1466242399"/>
      </p:ext>
    </p:extLst>
  </p:cSld>
  <p:clrMapOvr>
    <a:masterClrMapping/>
  </p:clrMapOvr>
  <mc:AlternateContent xmlns:mc="http://schemas.openxmlformats.org/markup-compatibility/2006" xmlns:p14="http://schemas.microsoft.com/office/powerpoint/2010/main">
    <mc:Choice Requires="p14">
      <p:transition advClick="0" advTm="37872" p14:dur="2000" spd="slow"/>
    </mc:Choice>
    <mc:Fallback xmlns="">
      <p:transition advClick="0" advTm="378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fade" transition="in">
                                      <p:cBhvr>
                                        <p:cTn dur="50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fade" transition="in">
                                      <p:cBhvr>
                                        <p:cTn dur="50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fade" transition="in">
                                      <p:cBhvr>
                                        <p:cTn dur="50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fade" transition="in">
                                      <p:cBhvr>
                                        <p:cTn dur="50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fade" transition="in">
                                      <p:cBhvr>
                                        <p:cTn dur="500" id="27"/>
                                        <p:tgtEl>
                                          <p:spTgt spid="6">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6">
                                            <p:txEl>
                                              <p:pRg end="5" st="5"/>
                                            </p:txEl>
                                          </p:spTgt>
                                        </p:tgtEl>
                                        <p:attrNameLst>
                                          <p:attrName>style.visibility</p:attrName>
                                        </p:attrNameLst>
                                      </p:cBhvr>
                                      <p:to>
                                        <p:strVal val="visible"/>
                                      </p:to>
                                    </p:set>
                                    <p:animEffect filter="fade" transition="in">
                                      <p:cBhvr>
                                        <p:cTn dur="500" id="32"/>
                                        <p:tgtEl>
                                          <p:spTgt spid="6">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6">
                                            <p:txEl>
                                              <p:pRg end="6" st="6"/>
                                            </p:txEl>
                                          </p:spTgt>
                                        </p:tgtEl>
                                        <p:attrNameLst>
                                          <p:attrName>style.visibility</p:attrName>
                                        </p:attrNameLst>
                                      </p:cBhvr>
                                      <p:to>
                                        <p:strVal val="visible"/>
                                      </p:to>
                                    </p:set>
                                    <p:animEffect filter="fade" transition="in">
                                      <p:cBhvr>
                                        <p:cTn dur="500" id="37"/>
                                        <p:tgtEl>
                                          <p:spTgt spid="6">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6">
                                            <p:txEl>
                                              <p:pRg end="7" st="7"/>
                                            </p:txEl>
                                          </p:spTgt>
                                        </p:tgtEl>
                                        <p:attrNameLst>
                                          <p:attrName>style.visibility</p:attrName>
                                        </p:attrNameLst>
                                      </p:cBhvr>
                                      <p:to>
                                        <p:strVal val="visible"/>
                                      </p:to>
                                    </p:set>
                                    <p:animEffect filter="fade" transition="in">
                                      <p:cBhvr>
                                        <p:cTn dur="500" id="42"/>
                                        <p:tgtEl>
                                          <p:spTgt spid="6">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6"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9A9BB-E047-5D8C-A0A1-34C22463A821}"/>
              </a:ext>
            </a:extLst>
          </p:cNvPr>
          <p:cNvSpPr txBox="1"/>
          <p:nvPr/>
        </p:nvSpPr>
        <p:spPr>
          <a:xfrm>
            <a:off x="5053727" y="3429000"/>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Click="0" advTm="193570" p14:dur="2000" spd="slow"/>
    </mc:Choice>
    <mc:Fallback xmlns="">
      <p:transition advClick="0" advTm="19357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2209055" y="1833265"/>
            <a:ext cx="5686172" cy="4782848"/>
          </a:xfrm>
          <a:prstGeom prst="rect">
            <a:avLst/>
          </a:prstGeom>
          <a:noFill/>
        </p:spPr>
        <p:txBody>
          <a:bodyPr rtlCol="0" wrap="none">
            <a:spAutoFit/>
          </a:bodyPr>
          <a:lstStyle/>
          <a:p txid="3fc3326b583b23fc419d4b683525cc93">
            <a:pPr algn="l" indent="-457200" marL="457200">
              <a:lnSpc>
                <a:spcPct val="130000"/>
              </a:lnSpc>
              <a:buClr>
                <a:srgbClr val="008CCF"/>
              </a:buClr>
              <a:buAutoNum type="arabicPeriod"/>
            </a:pPr>
            <a:r>
              <a:rPr dirty="0" lang="en-US" sz="2400"/>
              <a:t>Ouvrir l'application Maintenance</a:t>
            </a:r>
            <a:r>
              <a:rPr dirty="0" lang="en-NO" sz="2400"/>
            </a:r>
            <a:r>
              <a:rPr dirty="0" lang="en-NO" sz="2400">
                <a:latin typeface="+mj-lt"/>
              </a:rPr>
            </a:r>
            <a:r>
              <a:rPr dirty="0" lang="en-NO" sz="2400"/>
            </a:r>
          </a:p>
          <a:p txid="7f90e37804f68a7f87a29e985de0047c">
            <a:pPr algn="l" indent="-457200" marL="457200">
              <a:lnSpc>
                <a:spcPct val="130000"/>
              </a:lnSpc>
              <a:buClr>
                <a:srgbClr val="008CCF"/>
              </a:buClr>
              <a:buAutoNum type="arabicPeriod"/>
            </a:pPr>
            <a:r>
              <a:rPr dirty="0" lang="en-US" sz="2400"/>
              <a:t>Sélectionner l'onglet Ensembles de données</a:t>
            </a:r>
            <a:r>
              <a:rPr dirty="0" lang="en-NO" sz="2400"/>
            </a:r>
            <a:r>
              <a:rPr dirty="0" lang="en-NO" sz="2400">
                <a:latin typeface="+mj-lt"/>
              </a:rPr>
            </a:r>
            <a:r>
              <a:rPr dirty="0" lang="en-NO" sz="2400"/>
            </a:r>
            <a:endParaRPr dirty="0" lang="en-GB" sz="2400"/>
          </a:p>
          <a:p txid="be6c16b3fdcba902223449e51c948565">
            <a:pPr indent="-457200" marL="457200">
              <a:lnSpc>
                <a:spcPct val="130000"/>
              </a:lnSpc>
              <a:buClr>
                <a:srgbClr val="008CCF"/>
              </a:buClr>
              <a:buAutoNum type="arabicPeriod"/>
            </a:pPr>
            <a:r>
              <a:rPr dirty="0" lang="en-GB" sz="2400"/>
              <a:t>Sélectionner Ensemble de données</a:t>
            </a:r>
            <a:r>
              <a:rPr dirty="0" lang="en-NO" sz="2400">
                <a:latin typeface="+mj-lt"/>
              </a:rPr>
            </a:r>
          </a:p>
          <a:p txid="4a4d887df45e89df595bfeaef115e239">
            <a:pPr algn="l" indent="-457200" marL="457200">
              <a:lnSpc>
                <a:spcPct val="130000"/>
              </a:lnSpc>
              <a:buClr>
                <a:srgbClr val="008CCF"/>
              </a:buClr>
              <a:buAutoNum type="arabicPeriod"/>
            </a:pPr>
            <a:r>
              <a:rPr dirty="0" lang="en-US" sz="2400"/>
              <a:t>Cliquez sur le signe + pour créer un ensemble de données</a:t>
            </a:r>
            <a:r>
              <a:rPr dirty="0" lang="en-NO" sz="2400"/>
            </a:r>
            <a:r>
              <a:rPr dirty="0" lang="es-ES" sz="2400">
                <a:latin typeface="+mj-lt"/>
              </a:rPr>
            </a:r>
            <a:r>
              <a:rPr dirty="0" lang="en-NO" sz="2400"/>
            </a:r>
          </a:p>
          <a:p txid="398770f6fd440bc055784ae6bdb0a250">
            <a:pPr algn="l" indent="-457200" marL="457200">
              <a:lnSpc>
                <a:spcPct val="130000"/>
              </a:lnSpc>
              <a:buClr>
                <a:srgbClr val="008CCF"/>
              </a:buClr>
              <a:buAutoNum type="arabicPeriod"/>
            </a:pPr>
            <a:r>
              <a:rPr dirty="0" lang="en-US" sz="2400"/>
              <a:t>Définir les champs clés</a:t>
            </a:r>
            <a:r>
              <a:rPr dirty="0" lang="en-NO" sz="2400"/>
            </a:r>
          </a:p>
          <a:p txid="4e140ba723a03baa6948340bf90e2ef6">
            <a:pPr indent="-457200" lvl="1" marL="914400">
              <a:lnSpc>
                <a:spcPct val="130000"/>
              </a:lnSpc>
              <a:buClr>
                <a:srgbClr val="008CCF"/>
              </a:buClr>
              <a:buFont charset="0" panose="020B0604020202020204" pitchFamily="34" typeface="Arial"/>
              <a:buChar char="•"/>
            </a:pPr>
            <a:r>
              <a:rPr dirty="0" lang="en-NO" sz="2400"/>
              <a:t>Nom</a:t>
            </a:r>
          </a:p>
          <a:p txid="0e5ff1063e0ff4e9a9e8cf70841774fc">
            <a:pPr indent="-457200" lvl="1" marL="914400">
              <a:lnSpc>
                <a:spcPct val="130000"/>
              </a:lnSpc>
              <a:buClr>
                <a:srgbClr val="008CCF"/>
              </a:buClr>
              <a:buFont charset="0" panose="020B0604020202020204" pitchFamily="34" typeface="Arial"/>
              <a:buChar char="•"/>
            </a:pPr>
            <a:r>
              <a:rPr dirty="0" lang="en-NO" sz="2400"/>
              <a:t>Type de période</a:t>
            </a:r>
          </a:p>
          <a:p txid="36f9768469c5d6bcfd4ebc370f11f851">
            <a:pPr indent="-457200" marL="457200">
              <a:lnSpc>
                <a:spcPct val="130000"/>
              </a:lnSpc>
              <a:buClr>
                <a:srgbClr val="008CCF"/>
              </a:buClr>
              <a:buAutoNum type="arabicPeriod"/>
            </a:pPr>
            <a:r>
              <a:rPr dirty="0" lang="en-US" sz="2400"/>
              <a:t>Ajouter des éléments de données</a:t>
            </a:r>
            <a:r>
              <a:rPr dirty="0" lang="en-NO" sz="2400"/>
            </a:r>
            <a:r>
              <a:rPr dirty="0" lang="en-NO" sz="2400">
                <a:latin typeface="+mj-lt"/>
              </a:rPr>
            </a:r>
          </a:p>
          <a:p txid="a09fe492f76b98c618e97b128d6cc784">
            <a:pPr indent="-457200" marL="457200">
              <a:lnSpc>
                <a:spcPct val="130000"/>
              </a:lnSpc>
              <a:buClr>
                <a:srgbClr val="008CCF"/>
              </a:buClr>
              <a:buAutoNum type="arabicPeriod"/>
            </a:pPr>
            <a:r>
              <a:rPr dirty="0" lang="en-US" sz="2400"/>
              <a:t>Assigner à des unités d'organisation</a:t>
            </a:r>
            <a:r>
              <a:rPr dirty="0" lang="en-NO" sz="2400"/>
            </a:r>
            <a:r>
              <a:rPr dirty="0" lang="en-NO" sz="2400">
                <a:latin typeface="+mj-lt"/>
              </a:rPr>
            </a:r>
            <a:r>
              <a:rPr dirty="0" lang="es-ES" sz="2400">
                <a:latin typeface="+mj-lt"/>
              </a:rPr>
            </a:r>
            <a:r>
              <a:rPr dirty="0" lang="en-NO" sz="2400">
                <a:latin typeface="+mj-lt"/>
              </a:rPr>
            </a:r>
          </a:p>
          <a:p>
            <a:pPr lvl="3">
              <a:buClr>
                <a:srgbClr val="008CCF"/>
              </a:buClr>
            </a:pPr>
            <a:endParaRPr dirty="0" lang="en-NO" sz="2400"/>
          </a:p>
        </p:txBody>
      </p:sp>
      <p:sp>
        <p:nvSpPr>
          <p:cNvPr id="3" name="TextBox 2">
            <a:extLst>
              <a:ext uri="{FF2B5EF4-FFF2-40B4-BE49-F238E27FC236}">
                <a16:creationId xmlns:a16="http://schemas.microsoft.com/office/drawing/2014/main" id="{0B383BC8-DA42-BD58-A459-1D4671AC1639}"/>
              </a:ext>
            </a:extLst>
          </p:cNvPr>
          <p:cNvSpPr txBox="1"/>
          <p:nvPr/>
        </p:nvSpPr>
        <p:spPr>
          <a:xfrm>
            <a:off x="2170497" y="1371600"/>
            <a:ext cx="6222732" cy="461665"/>
          </a:xfrm>
          <a:prstGeom prst="rect">
            <a:avLst/>
          </a:prstGeom>
          <a:noFill/>
        </p:spPr>
        <p:txBody>
          <a:bodyPr rtlCol="0" wrap="square">
            <a:spAutoFit/>
          </a:bodyPr>
          <a:lstStyle/>
          <a:p txid="230fa844e224b9acbe063fbeee5cfe4d">
            <a:pPr algn="l">
              <a:buClr>
                <a:srgbClr val="008CCF"/>
              </a:buClr>
            </a:pPr>
            <a:r>
              <a:rPr lang="es-ES" sz="2400"/>
              <a:t>Pour créer un ensemble de données en tant que formulaire par défaut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Click="0" advTm="42504" p14:dur="2000" spd="slow"/>
    </mc:Choice>
    <mc:Fallback xmlns="">
      <p:transition advClick="0" advTm="4250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3" st="3"/>
                                            </p:txEl>
                                          </p:spTgt>
                                        </p:tgtEl>
                                        <p:attrNameLst>
                                          <p:attrName>style.visibility</p:attrName>
                                        </p:attrNameLst>
                                      </p:cBhvr>
                                      <p:to>
                                        <p:strVal val="visible"/>
                                      </p:to>
                                    </p:set>
                                    <p:animEffect filter="fade" transition="in">
                                      <p:cBhvr>
                                        <p:cTn dur="500" id="27"/>
                                        <p:tgtEl>
                                          <p:spTgt spid="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5">
                                            <p:txEl>
                                              <p:pRg end="4" st="4"/>
                                            </p:txEl>
                                          </p:spTgt>
                                        </p:tgtEl>
                                        <p:attrNameLst>
                                          <p:attrName>style.visibility</p:attrName>
                                        </p:attrNameLst>
                                      </p:cBhvr>
                                      <p:to>
                                        <p:strVal val="visible"/>
                                      </p:to>
                                    </p:set>
                                    <p:animEffect filter="fade" transition="in">
                                      <p:cBhvr>
                                        <p:cTn dur="500" id="32"/>
                                        <p:tgtEl>
                                          <p:spTgt spid="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5">
                                            <p:txEl>
                                              <p:pRg end="5" st="5"/>
                                            </p:txEl>
                                          </p:spTgt>
                                        </p:tgtEl>
                                        <p:attrNameLst>
                                          <p:attrName>style.visibility</p:attrName>
                                        </p:attrNameLst>
                                      </p:cBhvr>
                                      <p:to>
                                        <p:strVal val="visible"/>
                                      </p:to>
                                    </p:set>
                                    <p:animEffect filter="fade" transition="in">
                                      <p:cBhvr>
                                        <p:cTn dur="500" id="37"/>
                                        <p:tgtEl>
                                          <p:spTgt spid="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5">
                                            <p:txEl>
                                              <p:pRg end="6" st="6"/>
                                            </p:txEl>
                                          </p:spTgt>
                                        </p:tgtEl>
                                        <p:attrNameLst>
                                          <p:attrName>style.visibility</p:attrName>
                                        </p:attrNameLst>
                                      </p:cBhvr>
                                      <p:to>
                                        <p:strVal val="visible"/>
                                      </p:to>
                                    </p:set>
                                    <p:animEffect filter="fade" transition="in">
                                      <p:cBhvr>
                                        <p:cTn dur="500" id="42"/>
                                        <p:tgtEl>
                                          <p:spTgt spid="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
                                            <p:txEl>
                                              <p:pRg end="7" st="7"/>
                                            </p:txEl>
                                          </p:spTgt>
                                        </p:tgtEl>
                                        <p:attrNameLst>
                                          <p:attrName>style.visibility</p:attrName>
                                        </p:attrNameLst>
                                      </p:cBhvr>
                                      <p:to>
                                        <p:strVal val="visible"/>
                                      </p:to>
                                    </p:set>
                                    <p:animEffect filter="fade" transition="in">
                                      <p:cBhvr>
                                        <p:cTn dur="500" id="47"/>
                                        <p:tgtEl>
                                          <p:spTgt spid="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10" presetSubtype="0">
                                  <p:stCondLst>
                                    <p:cond delay="0"/>
                                  </p:stCondLst>
                                  <p:childTnLst>
                                    <p:set>
                                      <p:cBhvr>
                                        <p:cTn dur="1" fill="hold" id="51">
                                          <p:stCondLst>
                                            <p:cond delay="0"/>
                                          </p:stCondLst>
                                        </p:cTn>
                                        <p:tgtEl>
                                          <p:spTgt spid="5">
                                            <p:txEl>
                                              <p:pRg end="8" st="8"/>
                                            </p:txEl>
                                          </p:spTgt>
                                        </p:tgtEl>
                                        <p:attrNameLst>
                                          <p:attrName>style.visibility</p:attrName>
                                        </p:attrNameLst>
                                      </p:cBhvr>
                                      <p:to>
                                        <p:strVal val="visible"/>
                                      </p:to>
                                    </p:set>
                                    <p:animEffect filter="fade" transition="in">
                                      <p:cBhvr>
                                        <p:cTn dur="500" id="52"/>
                                        <p:tgtEl>
                                          <p:spTgt spid="5">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DF2631-8660-400B-9CD0-2374FFC76E33}"/>
  <p:tag name="ISPRING_ULTRA_SCORM_COURCE_TITLE" val="5.1.4 Creating a dataset - Configuring the options"/>
  <p:tag name="ISPRING_PRESENTATION_TITLE" val="5.1.4 Creating a dataset - Configuring the options"/>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9gs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2C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YL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2Cw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YLB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2Cw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9gsFUlBOzImkAAABuAAAAHAAAAHVuaXZlcnNhbC9sb2NhbF9zZXR0aW5ncy54bWwNzDEOgzAMQNGdU1jeKe3WgcDGVpbSA1jERZEcG5GA4PZk+8PTb/szChy8pWDq8PV4IrDO5oMuDn/TUL8RUib1JKbsUA2h76pWbCb5cs4FJliFLt4mjiUyjxSLHHYRqOFTXv/AHpuuugFQSwMEFAACAAgAwILB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wILB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L2CwVQGoq6pcgYAACYZAAAdAAAAAAAAAAEAAAAAAOARAAB1bml2ZXJzYWwvY29tbW9uX21lc3NhZ2VzLmxuZ1BLAQIAABQAAgAIAL2CwVQVHmAbowAAAH8BAAAuAAAAAAAAAAEAAAAAAI0YAAB1bml2ZXJzYWwvcGxheWJhY2tfYW5kX25hdmlnYXRpb25fc2V0dGluZ3MueG1sUEsBAgAAFAACAAgAvYLBVFmBjoFRBAAA3BUAACcAAAAAAAAAAQAAAAAAfBkAAHVuaXZlcnNhbC9mbGFzaF9wdWJsaXNoaW5nX3NldHRpbmdzLnhtbFBLAQIAABQAAgAIAL2CwVSh04FOhgMAAOAMAAAhAAAAAAAAAAEAAAAAABIeAAB1bml2ZXJzYWwvZmxhc2hfc2tpbl9zZXR0aW5ncy54bWxQSwECAAAUAAIACAC9gsFUkUoaz0wEAABmFQAAJgAAAAAAAAABAAAAAADXIQAAdW5pdmVyc2FsL2h0bWxfcHVibGlzaGluZ19zZXR0aW5ncy54bWxQSwECAAAUAAIACAC9gsFU603iqcMBAACLBgAAIQAAAAAAAAABAAAAAABnJgAAdW5pdmVyc2FsL2h0bWxfc2tpbl9zZXR0aW5ncy5qc29uUEsBAgAAFAACAAgAvYLBVJQTsyJpAAAAbgAAABwAAAAAAAAAAQAAAAAAaSgAAHVuaXZlcnNhbC9sb2NhbF9zZXR0aW5ncy54bWxQSwECAAAUAAIACADAgsFUB/ApiUsTAABVMQAAFwAAAAAAAAAAAAAAAAAMKQAAdW5pdmVyc2FsL3VuaXZlcnNhbC5wbmdQSwECAAAUAAIACADAgsF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SCREEN_RECS_UPDATED" val="D:\DHIS2_Projects\DHIS2Fundamentals2.0\DHIS2Customization\iSpringVideos\5.1.4 Creating a dataset - Configuring the options\5.1.4 CreatingADataset_ConfiguringTheOptions (1) (2)"/>
  <p:tag name="ISPRING_RESOURCE_FOLDER" val="D:\DHIS2_Projects\DHIS2Fundamentals2.0\DHIS2Customization\iSpringVideos\5.1.4 Creating a dataset - Configuring the options\5.1.4 CreatingADataset_ConfiguringTheOptions (1) (2)"/>
  <p:tag name="ISPRING_PRESENTATION_PATH" val="D:\DHIS2_Projects\DHIS2Fundamentals2.0\DHIS2Customization\iSpringVideos\5.1.4 Creating a dataset - Configuring the options\5.1.4 CreatingADataset_ConfiguringTheOptions (1) (2).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10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4 Creating a dataset - Configuring the options&quot;,&quot;onlineDestinationFolderId&quot;:&quot;e8705190-dc2c-11ec-9f8a-56607b811831&quot;,&quot;onlineDestinationUrl&quot;:&quot;dhis2-academy.ispring.com&quot;,&quot;uploadSources&quot;:true}}"/>
  <p:tag name="ISPRING_PRESENTATION_INFO_2" val="&lt;?xml version=&quot;1.0&quot; encoding=&quot;UTF-8&quot; standalone=&quot;no&quot; ?&gt;&#10;&lt;presentation2&gt;&#10;&#10;  &lt;slides&gt;&#10;    &lt;slide id=&quot;{1F87F41D-4CA5-4380-91F1-28A827C69723}&quot; pptId=&quot;299&quot;/&gt;&#10;    &lt;slide id=&quot;{9CA43974-7857-4AFD-A5D6-E113FAB0C852}&quot; pptId=&quot;300&quot;/&gt;&#10;    &lt;slide id=&quot;{083D2F1F-1EAD-480D-AE7B-08365874D765}&quot; pptId=&quot;308&quot;/&gt;&#10;    &lt;slide id=&quot;{6C85EEB5-2E5B-4E91-A964-BA2CCAA2218B}&quot; pptId=&quot;302&quot;/&gt;&#10;    &lt;slide id=&quot;{2FC22279-E574-4130-8D2F-71DA33AE04BE}&quot; pptId=&quot;303&quot;/&gt;&#10;    &lt;slide id=&quot;{81C204D3-05F4-4293-8216-658CD3C33C2D}&quot; pptId=&quot;304&quot;/&gt;&#10;    &lt;slide id=&quot;{25C401DB-3234-4506-BD8F-0E45672C3798}&quot; pptId=&quot;272&quot;/&gt;&#10;  &lt;/slides&gt;&#10;&#10;  &lt;narration&gt;&#10;    &lt;audioTracks&gt;&#10;      &lt;audioTrack muted=&quot;false&quot; name=&quot;Intro&quot; resource=&quot;25ba5b64&quot; slideId=&quot;{1F87F41D-4CA5-4380-91F1-28A827C69723}&quot; startTime=&quot;0&quot; stepIndex=&quot;0&quot; volume=&quot;1&quot;&gt;&#10;        &lt;audio channels=&quot;2&quot; format=&quot;fltp&quot; sampleRate=&quot;44100&quot;/&gt;&#10;      &lt;/audioTrack&gt;&#10;      &lt;audioTrack muted=&quot;false&quot; name=&quot;outro&quot; resource=&quot;3ce03282&quot; slideId=&quot;{25C401DB-3234-4506-BD8F-0E45672C3798}&quot; startTime=&quot;0&quot; stepIndex=&quot;0&quot; volume=&quot;1&quot;&gt;&#10;        &lt;audio channels=&quot;2&quot; format=&quot;fltp&quot; sampleRate=&quot;44100&quot;/&gt;&#10;      &lt;/audioTrack&gt;&#10;      &lt;audioTrack muted=&quot;false&quot; name=&quot;Slide 2&quot; resource=&quot;e0745d23&quot; slideId=&quot;{9CA43974-7857-4AFD-A5D6-E113FAB0C852}&quot; startTime=&quot;0&quot; stepIndex=&quot;0&quot; volume=&quot;1&quot;&gt;&#10;        &lt;audio channels=&quot;2&quot; format=&quot;fltp&quot; sampleRate=&quot;48000&quot;/&gt;&#10;      &lt;/audioTrack&gt;&#10;      &lt;audioTrack muted=&quot;false&quot; name=&quot;Slide 3&quot; resource=&quot;2c16ec9f&quot; slideId=&quot;{083D2F1F-1EAD-480D-AE7B-08365874D765}&quot; startTime=&quot;0&quot; stepIndex=&quot;0&quot; volume=&quot;1&quot;&gt;&#10;        &lt;audio channels=&quot;2&quot; format=&quot;fltp&quot; sampleRate=&quot;48000&quot;/&gt;&#10;      &lt;/audioTrack&gt;&#10;      &lt;audioTrack muted=&quot;false&quot; name=&quot;Slide 5&quot; resource=&quot;5b806c04&quot; slideId=&quot;{6C85EEB5-2E5B-4E91-A964-BA2CCAA2218B}&quot; startTime=&quot;0&quot; stepIndex=&quot;0&quot; volume=&quot;1&quot;&gt;&#10;        &lt;audio channels=&quot;2&quot; format=&quot;fltp&quot; sampleRate=&quot;48000&quot;/&gt;&#10;      &lt;/audioTrack&gt;&#10;      &lt;audioTrack muted=&quot;false&quot; name=&quot;Slide 7_V2&quot; resource=&quot;8e100b1c&quot; slideId=&quot;{81C204D3-05F4-4293-8216-658CD3C33C2D}&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F87F41D-4CA5-4380-91F1-28A827C6972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87ED77-7CF0-4417-A1F2-60F42240E9C0}:300"/>
  <p:tag name="GENSWF_ADVANCE_TIME" val="5.712"/>
  <p:tag name="TIMING" val="|1.746"/>
  <p:tag name="ISPRING_SLIDE_ID_2" val="{9CA43974-7857-4AFD-A5D6-E113FAB0C85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86E9779-20A1-4096-8D40-A9B59D9F2058}:308"/>
  <p:tag name="GENSWF_ADVANCE_TIME" val="7.824"/>
  <p:tag name="TIMING" val="|1.702"/>
  <p:tag name="ISPRING_SLIDE_ID_2" val="{083D2F1F-1EAD-480D-AE7B-08365874D76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7FAC9C-F567-4D62-A772-0DDB91EBF9D1}:302"/>
  <p:tag name="GENSWF_ADVANCE_TIME" val="37.872"/>
  <p:tag name="TIMING" val="|1.571|7.42|2.03|2.204|3.312|4.94|4.203|4.158"/>
  <p:tag name="ISPRING_SLIDE_ID_2" val="{6C85EEB5-2E5B-4E91-A964-BA2CCAA2218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681A71-3AA1-419A-834D-B95BCD3C4306}:303"/>
  <p:tag name="GENSWF_ADVANCE_TIME" val="193.570"/>
  <p:tag name="ISPRING_SLIDE_ID_2" val="{2FC22279-E574-4130-8D2F-71DA33AE04BE}"/>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DDC7287-1FA8-47D7-A6D6-656680217E53}:304"/>
  <p:tag name="ISPRING_SLIDE_ID_2" val="{81C204D3-05F4-4293-8216-658CD3C33C2D}"/>
  <p:tag name="GENSWF_ADVANCE_TIME" val="42.504"/>
  <p:tag name="TIMING" val="|2.588|4.454|2.016|2.905|5.173|5.639|2.782|0.78|1.972|3.1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5C401DB-3234-4506-BD8F-0E45672C379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21036</TotalTime>
  <Words>891</Words>
  <Application>Microsoft Macintosh PowerPoint</Application>
  <PresentationFormat>Widescreen</PresentationFormat>
  <Paragraphs>54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In this video, you will see…</vt:lpstr>
      <vt:lpstr>RMNCAH data set</vt:lpstr>
      <vt:lpstr>Steps to create a data set</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5.1.4 Creating a dataset - Configuring the options</dc:title>
  <dc:subject>elearning</dc:subject>
  <dc:creator>Alejandra Avila</dc:creator>
  <cp:lastModifiedBy>Simona Sekerova</cp:lastModifiedBy>
  <cp:revision>742</cp:revision>
  <cp:lastPrinted>2021-06-09T13:32:46Z</cp:lastPrinted>
  <dcterms:created xsi:type="dcterms:W3CDTF">2021-02-03T12:41:27Z</dcterms:created>
  <dcterms:modified xsi:type="dcterms:W3CDTF">2023-04-13T15:07:14Z</dcterms:modified>
</cp:coreProperties>
</file>